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7" r:id="rId1"/>
    <p:sldMasterId id="2147483829" r:id="rId2"/>
    <p:sldMasterId id="2147483841" r:id="rId3"/>
  </p:sldMasterIdLst>
  <p:handoutMasterIdLst>
    <p:handoutMasterId r:id="rId16"/>
  </p:handoutMasterIdLst>
  <p:sldIdLst>
    <p:sldId id="267" r:id="rId4"/>
    <p:sldId id="273" r:id="rId5"/>
    <p:sldId id="277" r:id="rId6"/>
    <p:sldId id="278" r:id="rId7"/>
    <p:sldId id="279" r:id="rId8"/>
    <p:sldId id="275" r:id="rId9"/>
    <p:sldId id="276" r:id="rId10"/>
    <p:sldId id="280" r:id="rId11"/>
    <p:sldId id="281" r:id="rId12"/>
    <p:sldId id="268" r:id="rId13"/>
    <p:sldId id="272"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24" autoAdjust="0"/>
  </p:normalViewPr>
  <p:slideViewPr>
    <p:cSldViewPr>
      <p:cViewPr>
        <p:scale>
          <a:sx n="77" d="100"/>
          <a:sy n="77" d="100"/>
        </p:scale>
        <p:origin x="-1176" y="-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B1598B-6A6A-48A9-80A1-325B07710B9B}" type="datetimeFigureOut">
              <a:rPr lang="en-US" smtClean="0"/>
              <a:t>10/20/2014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48F8AF-ED87-4A9B-8AB9-87CADB23DE39}" type="slidenum">
              <a:rPr lang="en-US" smtClean="0"/>
              <a:t>‹#›</a:t>
            </a:fld>
            <a:endParaRPr lang="en-US"/>
          </a:p>
        </p:txBody>
      </p:sp>
    </p:spTree>
    <p:extLst>
      <p:ext uri="{BB962C8B-B14F-4D97-AF65-F5344CB8AC3E}">
        <p14:creationId xmlns:p14="http://schemas.microsoft.com/office/powerpoint/2010/main" val="213449296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1ABC4993-3AC3-4E0C-9F64-19A4CCB21CAC}" type="datetimeFigureOut">
              <a:rPr lang="en-US" smtClean="0"/>
              <a:t>10/20/2014</a:t>
            </a:fld>
            <a:endParaRPr lang="en-US"/>
          </a:p>
        </p:txBody>
      </p:sp>
      <p:sp>
        <p:nvSpPr>
          <p:cNvPr id="16" name="Slide Number Placeholder 15"/>
          <p:cNvSpPr>
            <a:spLocks noGrp="1"/>
          </p:cNvSpPr>
          <p:nvPr>
            <p:ph type="sldNum" sz="quarter" idx="11"/>
          </p:nvPr>
        </p:nvSpPr>
        <p:spPr/>
        <p:txBody>
          <a:bodyPr/>
          <a:lstStyle/>
          <a:p>
            <a:fld id="{E4720272-9680-4236-A4A5-C419671B40C0}"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ABC4993-3AC3-4E0C-9F64-19A4CCB21CAC}" type="datetimeFigureOut">
              <a:rPr lang="en-US" smtClean="0"/>
              <a:t>10/20/2014</a:t>
            </a:fld>
            <a:endParaRPr lang="en-US"/>
          </a:p>
        </p:txBody>
      </p:sp>
      <p:sp>
        <p:nvSpPr>
          <p:cNvPr id="15" name="Slide Number Placeholder 14"/>
          <p:cNvSpPr>
            <a:spLocks noGrp="1"/>
          </p:cNvSpPr>
          <p:nvPr>
            <p:ph type="sldNum" sz="quarter" idx="15"/>
          </p:nvPr>
        </p:nvSpPr>
        <p:spPr/>
        <p:txBody>
          <a:bodyPr/>
          <a:lstStyle>
            <a:lvl1pPr algn="ctr">
              <a:defRPr/>
            </a:lvl1pPr>
          </a:lstStyle>
          <a:p>
            <a:fld id="{E4720272-9680-4236-A4A5-C419671B40C0}"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BC4993-3AC3-4E0C-9F64-19A4CCB21CAC}" type="datetimeFigureOut">
              <a:rPr lang="en-US" smtClean="0"/>
              <a:t>10/20/2014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4720272-9680-4236-A4A5-C419671B40C0}"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1ABC4993-3AC3-4E0C-9F64-19A4CCB21CAC}" type="datetimeFigureOut">
              <a:rPr lang="en-US" smtClean="0"/>
              <a:t>10/20/2014</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ABC4993-3AC3-4E0C-9F64-19A4CCB21CAC}" type="datetimeFigureOut">
              <a:rPr lang="en-US" smtClean="0"/>
              <a:t>10/20/2014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720272-9680-4236-A4A5-C419671B40C0}"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C4993-3AC3-4E0C-9F64-19A4CCB21CAC}" type="datetimeFigureOut">
              <a:rPr lang="en-US" smtClean="0"/>
              <a:t>10/20/2014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ABC4993-3AC3-4E0C-9F64-19A4CCB21CAC}" type="datetimeFigureOut">
              <a:rPr lang="en-US" smtClean="0"/>
              <a:t>10/20/2014</a:t>
            </a:fld>
            <a:endParaRPr lang="en-US"/>
          </a:p>
        </p:txBody>
      </p:sp>
      <p:sp>
        <p:nvSpPr>
          <p:cNvPr id="9" name="Slide Number Placeholder 8"/>
          <p:cNvSpPr>
            <a:spLocks noGrp="1"/>
          </p:cNvSpPr>
          <p:nvPr>
            <p:ph type="sldNum" sz="quarter" idx="15"/>
          </p:nvPr>
        </p:nvSpPr>
        <p:spPr/>
        <p:txBody>
          <a:bodyPr/>
          <a:lstStyle/>
          <a:p>
            <a:fld id="{E4720272-9680-4236-A4A5-C419671B40C0}"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ABC4993-3AC3-4E0C-9F64-19A4CCB21CAC}" type="datetimeFigureOut">
              <a:rPr lang="en-US" smtClean="0"/>
              <a:t>10/20/2014</a:t>
            </a:fld>
            <a:endParaRPr lang="en-US"/>
          </a:p>
        </p:txBody>
      </p:sp>
      <p:sp>
        <p:nvSpPr>
          <p:cNvPr id="9" name="Slide Number Placeholder 8"/>
          <p:cNvSpPr>
            <a:spLocks noGrp="1"/>
          </p:cNvSpPr>
          <p:nvPr>
            <p:ph type="sldNum" sz="quarter" idx="11"/>
          </p:nvPr>
        </p:nvSpPr>
        <p:spPr/>
        <p:txBody>
          <a:bodyPr/>
          <a:lstStyle/>
          <a:p>
            <a:fld id="{E4720272-9680-4236-A4A5-C419671B40C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ABC4993-3AC3-4E0C-9F64-19A4CCB21CAC}" type="datetimeFigureOut">
              <a:rPr lang="en-US" smtClean="0"/>
              <a:t>10/20/2014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4720272-9680-4236-A4A5-C419671B40C0}"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ABC4993-3AC3-4E0C-9F64-19A4CCB21CAC}" type="datetimeFigureOut">
              <a:rPr lang="en-US" smtClean="0"/>
              <a:t>10/20/2014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4720272-9680-4236-A4A5-C419671B40C0}"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ABC4993-3AC3-4E0C-9F64-19A4CCB21CAC}" type="datetimeFigureOut">
              <a:rPr lang="en-US" smtClean="0"/>
              <a:t>10/20/2014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4720272-9680-4236-A4A5-C419671B40C0}"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ABC4993-3AC3-4E0C-9F64-19A4CCB21CAC}" type="datetimeFigureOut">
              <a:rPr lang="en-US" smtClean="0"/>
              <a:t>10/20/2014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ABC4993-3AC3-4E0C-9F64-19A4CCB21CAC}" type="datetimeFigureOut">
              <a:rPr lang="en-US" smtClean="0"/>
              <a:t>10/20/2014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4720272-9680-4236-A4A5-C419671B40C0}"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ABC4993-3AC3-4E0C-9F64-19A4CCB21CAC}" type="datetimeFigureOut">
              <a:rPr lang="en-US" smtClean="0"/>
              <a:t>10/20/2014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ABC4993-3AC3-4E0C-9F64-19A4CCB21CAC}" type="datetimeFigureOut">
              <a:rPr lang="en-US" smtClean="0"/>
              <a:t>10/20/2014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ABC4993-3AC3-4E0C-9F64-19A4CCB21CAC}" type="datetimeFigureOut">
              <a:rPr lang="en-US" smtClean="0"/>
              <a:t>10/20/2014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4720272-9680-4236-A4A5-C419671B40C0}"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BC4993-3AC3-4E0C-9F64-19A4CCB21CAC}" type="datetimeFigureOut">
              <a:rPr lang="en-US" smtClean="0"/>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BC4993-3AC3-4E0C-9F64-19A4CCB21CAC}" type="datetimeFigureOut">
              <a:rPr lang="en-US" smtClean="0"/>
              <a:t>10/20/2014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BC4993-3AC3-4E0C-9F64-19A4CCB21CAC}" type="datetimeFigureOut">
              <a:rPr lang="en-US" smtClean="0"/>
              <a:t>10/20/2014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BC4993-3AC3-4E0C-9F64-19A4CCB21CAC}" type="datetimeFigureOut">
              <a:rPr lang="en-US" smtClean="0"/>
              <a:t>10/20/2014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C4993-3AC3-4E0C-9F64-19A4CCB21CAC}" type="datetimeFigureOut">
              <a:rPr lang="en-US" smtClean="0"/>
              <a:t>10/20/2014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C4993-3AC3-4E0C-9F64-19A4CCB21CAC}" type="datetimeFigureOut">
              <a:rPr lang="en-US" smtClean="0"/>
              <a:t>10/20/2014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C4993-3AC3-4E0C-9F64-19A4CCB21CAC}" type="datetimeFigureOut">
              <a:rPr lang="en-US" smtClean="0"/>
              <a:t>10/20/2014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720272-9680-4236-A4A5-C419671B40C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BC4993-3AC3-4E0C-9F64-19A4CCB21CAC}" type="datetimeFigureOut">
              <a:rPr lang="en-US" smtClean="0"/>
              <a:t>10/20/2014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720272-9680-4236-A4A5-C419671B40C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ABC4993-3AC3-4E0C-9F64-19A4CCB21CAC}" type="datetimeFigureOut">
              <a:rPr lang="en-US" smtClean="0"/>
              <a:t>10/20/2014</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4720272-9680-4236-A4A5-C419671B40C0}"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ABC4993-3AC3-4E0C-9F64-19A4CCB21CAC}" type="datetimeFigureOut">
              <a:rPr lang="en-US" smtClean="0"/>
              <a:t>10/20/2014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4720272-9680-4236-A4A5-C419671B40C0}"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gif"/></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Medieval_theatre" TargetMode="External"/><Relationship Id="rId2" Type="http://schemas.openxmlformats.org/officeDocument/2006/relationships/hyperlink" Target="http://www.ehow.com/about_5381978_history-medieval-theater.html" TargetMode="External"/><Relationship Id="rId1" Type="http://schemas.openxmlformats.org/officeDocument/2006/relationships/slideLayout" Target="../slideLayouts/slideLayout24.xml"/><Relationship Id="rId6" Type="http://schemas.openxmlformats.org/officeDocument/2006/relationships/hyperlink" Target="http://history-world.org/dynamic_culture_of_medieval_euro.htm" TargetMode="External"/><Relationship Id="rId5" Type="http://schemas.openxmlformats.org/officeDocument/2006/relationships/hyperlink" Target="http://www.msuiit.edu.ph/ipag/studies/drama/topics/medieval.html" TargetMode="External"/><Relationship Id="rId4" Type="http://schemas.openxmlformats.org/officeDocument/2006/relationships/hyperlink" Target="http://www.slideshare.net/pfontaine42/medieval-drama-fn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 Id="rId4" Type="http://schemas.openxmlformats.org/officeDocument/2006/relationships/image" Target="../media/image1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3">
            <a:clrChange>
              <a:clrFrom>
                <a:srgbClr val="F2F7FA"/>
              </a:clrFrom>
              <a:clrTo>
                <a:srgbClr val="F2F7FA">
                  <a:alpha val="0"/>
                </a:srgbClr>
              </a:clrTo>
            </a:clrChange>
            <a:extLst>
              <a:ext uri="{28A0092B-C50C-407E-A947-70E740481C1C}">
                <a14:useLocalDpi xmlns:a14="http://schemas.microsoft.com/office/drawing/2010/main" val="0"/>
              </a:ext>
            </a:extLst>
          </a:blip>
          <a:stretch>
            <a:fillRect/>
          </a:stretch>
        </p:blipFill>
        <p:spPr>
          <a:xfrm>
            <a:off x="2209799" y="3826796"/>
            <a:ext cx="6367849" cy="3573071"/>
          </a:xfrm>
          <a:prstGeom prst="rect">
            <a:avLst/>
          </a:prstGeom>
        </p:spPr>
      </p:pic>
      <p:sp>
        <p:nvSpPr>
          <p:cNvPr id="2" name="Title 1"/>
          <p:cNvSpPr>
            <a:spLocks noGrp="1"/>
          </p:cNvSpPr>
          <p:nvPr>
            <p:ph type="title"/>
          </p:nvPr>
        </p:nvSpPr>
        <p:spPr>
          <a:xfrm>
            <a:off x="457200" y="274638"/>
            <a:ext cx="6019800" cy="1143000"/>
          </a:xfrm>
        </p:spPr>
        <p:txBody>
          <a:bodyPr/>
          <a:lstStyle/>
          <a:p>
            <a:r>
              <a:rPr lang="en-US" dirty="0" smtClean="0">
                <a:latin typeface="Monotype Corsiva" pitchFamily="66" charset="0"/>
              </a:rPr>
              <a:t>Author and Works</a:t>
            </a:r>
            <a:endParaRPr lang="en-US" dirty="0">
              <a:latin typeface="Monotype Corsiva" pitchFamily="66" charset="0"/>
            </a:endParaRPr>
          </a:p>
        </p:txBody>
      </p:sp>
      <p:sp>
        <p:nvSpPr>
          <p:cNvPr id="3" name="Content Placeholder 2"/>
          <p:cNvSpPr>
            <a:spLocks noGrp="1"/>
          </p:cNvSpPr>
          <p:nvPr>
            <p:ph sz="half" idx="1"/>
          </p:nvPr>
        </p:nvSpPr>
        <p:spPr>
          <a:xfrm>
            <a:off x="152400" y="1219200"/>
            <a:ext cx="6781800" cy="4525963"/>
          </a:xfrm>
        </p:spPr>
        <p:txBody>
          <a:bodyPr>
            <a:normAutofit/>
          </a:bodyPr>
          <a:lstStyle/>
          <a:p>
            <a:pPr>
              <a:buNone/>
            </a:pPr>
            <a:r>
              <a:rPr lang="en-US" dirty="0" smtClean="0"/>
              <a:t>	</a:t>
            </a:r>
            <a:r>
              <a:rPr lang="en-US" dirty="0" smtClean="0">
                <a:latin typeface="Monotype Corsiva" pitchFamily="66" charset="0"/>
              </a:rPr>
              <a:t>Most authors of Medieval plays were anonymous. Some important ones are:</a:t>
            </a:r>
          </a:p>
          <a:p>
            <a:r>
              <a:rPr lang="en-US" dirty="0" err="1" smtClean="0">
                <a:latin typeface="Monotype Corsiva" pitchFamily="66" charset="0"/>
              </a:rPr>
              <a:t>Hrosvitha</a:t>
            </a:r>
            <a:r>
              <a:rPr lang="en-US" dirty="0" smtClean="0">
                <a:latin typeface="Monotype Corsiva" pitchFamily="66" charset="0"/>
              </a:rPr>
              <a:t>- A Benedictine Nun</a:t>
            </a:r>
          </a:p>
          <a:p>
            <a:r>
              <a:rPr lang="en-US" dirty="0" smtClean="0">
                <a:latin typeface="Monotype Corsiva" pitchFamily="66" charset="0"/>
              </a:rPr>
              <a:t>John Bale- English Churchman</a:t>
            </a:r>
          </a:p>
          <a:p>
            <a:r>
              <a:rPr lang="en-US" dirty="0" smtClean="0">
                <a:latin typeface="Monotype Corsiva" pitchFamily="66" charset="0"/>
              </a:rPr>
              <a:t>Adam de la Halle – A French composer</a:t>
            </a:r>
          </a:p>
          <a:p>
            <a:endParaRPr lang="en-US" dirty="0">
              <a:latin typeface="Monotype Corsiva" pitchFamily="66"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914400"/>
            <a:ext cx="1905000" cy="2790825"/>
          </a:xfrm>
          <a:prstGeom prst="rect">
            <a:avLst/>
          </a:prstGeom>
        </p:spPr>
      </p:pic>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
            </a:r>
            <a:r>
              <a:rPr smtClean="0"/>
              <a:t>eferences </a:t>
            </a:r>
            <a:endParaRPr lang="en-US" dirty="0"/>
          </a:p>
        </p:txBody>
      </p:sp>
      <p:sp>
        <p:nvSpPr>
          <p:cNvPr id="5" name="Content Placeholder 4"/>
          <p:cNvSpPr>
            <a:spLocks noGrp="1"/>
          </p:cNvSpPr>
          <p:nvPr>
            <p:ph idx="1"/>
          </p:nvPr>
        </p:nvSpPr>
        <p:spPr/>
        <p:txBody>
          <a:bodyPr>
            <a:normAutofit/>
          </a:bodyPr>
          <a:lstStyle/>
          <a:p>
            <a:pPr>
              <a:buNone/>
            </a:pPr>
            <a:r>
              <a:rPr lang="en-US" sz="2000" dirty="0" smtClean="0"/>
              <a:t>		</a:t>
            </a:r>
            <a:r>
              <a:rPr lang="en-US" sz="2000" dirty="0" err="1" smtClean="0"/>
              <a:t>Askelan</a:t>
            </a:r>
            <a:r>
              <a:rPr lang="en-US" sz="2000" dirty="0" smtClean="0"/>
              <a:t>, Erin. </a:t>
            </a:r>
            <a:r>
              <a:rPr lang="en-US" sz="2000" b="1" dirty="0" smtClean="0"/>
              <a:t>The History of Medieval Theater. Retrieved from: </a:t>
            </a:r>
            <a:r>
              <a:rPr lang="en-US" sz="2000" b="1" dirty="0" smtClean="0">
                <a:hlinkClick r:id="rId2"/>
              </a:rPr>
              <a:t>http://www.ehow.com/about_5381978_history-medieval-theater.html</a:t>
            </a:r>
            <a:endParaRPr lang="en-US" sz="2000" b="1" dirty="0" smtClean="0"/>
          </a:p>
          <a:p>
            <a:pPr>
              <a:buNone/>
            </a:pPr>
            <a:r>
              <a:rPr lang="en-US" sz="2000" b="1" dirty="0" smtClean="0"/>
              <a:t>		Retrieved from: </a:t>
            </a:r>
            <a:r>
              <a:rPr lang="en-US" sz="2000" b="1" dirty="0" smtClean="0">
                <a:hlinkClick r:id="rId3"/>
              </a:rPr>
              <a:t>http://en.wikipedia.org/wiki/Medieval_theatre</a:t>
            </a:r>
            <a:endParaRPr lang="en-US" sz="2000" b="1" dirty="0" smtClean="0"/>
          </a:p>
          <a:p>
            <a:pPr>
              <a:buNone/>
            </a:pPr>
            <a:r>
              <a:rPr lang="en-US" sz="2000" b="1" dirty="0" smtClean="0"/>
              <a:t>		</a:t>
            </a:r>
            <a:r>
              <a:rPr lang="en-US" sz="2000" b="1" dirty="0" err="1" smtClean="0"/>
              <a:t>Pfontaine</a:t>
            </a:r>
            <a:r>
              <a:rPr lang="en-US" sz="2000" b="1" dirty="0" smtClean="0"/>
              <a:t>. 2010. </a:t>
            </a:r>
            <a:r>
              <a:rPr lang="en-US" sz="2000" dirty="0" smtClean="0"/>
              <a:t>Drama 1301 project-Medieval Theater. Retriev</a:t>
            </a:r>
            <a:r>
              <a:rPr lang="en-US" sz="2000" b="1" dirty="0" smtClean="0"/>
              <a:t>ed from: </a:t>
            </a:r>
            <a:r>
              <a:rPr lang="en-US" sz="2000" b="1" dirty="0" smtClean="0">
                <a:hlinkClick r:id="rId4"/>
              </a:rPr>
              <a:t>http://www.slideshare.net/pfontaine42/medieval-drama-fnl</a:t>
            </a:r>
            <a:endParaRPr lang="en-US" sz="2000" b="1" dirty="0" smtClean="0"/>
          </a:p>
          <a:p>
            <a:pPr>
              <a:buNone/>
            </a:pPr>
            <a:r>
              <a:rPr lang="en-US" sz="2000" b="1" dirty="0" smtClean="0"/>
              <a:t>		</a:t>
            </a:r>
          </a:p>
        </p:txBody>
      </p:sp>
      <p:sp>
        <p:nvSpPr>
          <p:cNvPr id="3" name="Rectangle 2"/>
          <p:cNvSpPr/>
          <p:nvPr/>
        </p:nvSpPr>
        <p:spPr>
          <a:xfrm>
            <a:off x="1447800" y="4312508"/>
            <a:ext cx="4572000" cy="1754326"/>
          </a:xfrm>
          <a:prstGeom prst="rect">
            <a:avLst/>
          </a:prstGeom>
        </p:spPr>
        <p:txBody>
          <a:bodyPr>
            <a:spAutoFit/>
          </a:bodyPr>
          <a:lstStyle/>
          <a:p>
            <a:r>
              <a:rPr lang="en-PH" dirty="0">
                <a:hlinkClick r:id="rId5"/>
              </a:rPr>
              <a:t>http://www.msuiit.edu.ph/ipag/studies/drama/topics/medieval.html</a:t>
            </a:r>
            <a:endParaRPr lang="en-PH" dirty="0"/>
          </a:p>
          <a:p>
            <a:endParaRPr lang="en-PH" dirty="0"/>
          </a:p>
          <a:p>
            <a:r>
              <a:rPr lang="en-PH" dirty="0">
                <a:hlinkClick r:id="rId6"/>
              </a:rPr>
              <a:t>http://history-world.org/dynamic_culture_of_medieval_euro.htm</a:t>
            </a:r>
            <a:endParaRPr lang="en-PH"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 you</a:t>
            </a:r>
            <a:endParaRPr lang="en-US" dirty="0"/>
          </a:p>
        </p:txBody>
      </p:sp>
      <p:sp>
        <p:nvSpPr>
          <p:cNvPr id="6" name="Subtitle 5"/>
          <p:cNvSpPr>
            <a:spLocks noGrp="1"/>
          </p:cNvSpPr>
          <p:nvPr>
            <p:ph type="subTitle" idx="1"/>
          </p:nvPr>
        </p:nvSpPr>
        <p:spPr/>
        <p:txBody>
          <a:bodyPr/>
          <a:lstStyle/>
          <a:p>
            <a:endParaRPr lang="en-US"/>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057400"/>
          </a:xfrm>
        </p:spPr>
        <p:txBody>
          <a:bodyPr/>
          <a:lstStyle/>
          <a:p>
            <a:r>
              <a:rPr lang="en-US" dirty="0" smtClean="0">
                <a:solidFill>
                  <a:schemeClr val="tx1"/>
                </a:solidFill>
              </a:rPr>
              <a:t>Q</a:t>
            </a:r>
            <a:r>
              <a:rPr smtClean="0">
                <a:solidFill>
                  <a:schemeClr val="tx1"/>
                </a:solidFill>
              </a:rPr>
              <a:t>uestion?</a:t>
            </a:r>
            <a:endParaRPr lang="en-US" dirty="0">
              <a:solidFill>
                <a:schemeClr val="tx1"/>
              </a:solidFill>
            </a:endParaRPr>
          </a:p>
        </p:txBody>
      </p:sp>
      <p:sp>
        <p:nvSpPr>
          <p:cNvPr id="3" name="Content Placeholder 2"/>
          <p:cNvSpPr>
            <a:spLocks noGrp="1"/>
          </p:cNvSpPr>
          <p:nvPr>
            <p:ph sz="half" idx="1"/>
          </p:nvPr>
        </p:nvSpPr>
        <p:spPr>
          <a:xfrm>
            <a:off x="609600" y="2895600"/>
            <a:ext cx="5334000" cy="3124200"/>
          </a:xfrm>
        </p:spPr>
        <p:txBody>
          <a:bodyPr>
            <a:normAutofit fontScale="92500"/>
          </a:bodyPr>
          <a:lstStyle/>
          <a:p>
            <a:pPr>
              <a:buNone/>
            </a:pPr>
            <a:r>
              <a:rPr lang="en-US" sz="4800" dirty="0" smtClean="0"/>
              <a:t>	Today is a modern era, Why we still do these plays (the medieval drama)?</a:t>
            </a:r>
            <a:endParaRPr lang="en-US" sz="4800" dirty="0"/>
          </a:p>
        </p:txBody>
      </p:sp>
      <p:pic>
        <p:nvPicPr>
          <p:cNvPr id="5" name="Picture 2"/>
          <p:cNvPicPr>
            <a:picLocks noChangeAspect="1" noChangeArrowheads="1"/>
          </p:cNvPicPr>
          <p:nvPr/>
        </p:nvPicPr>
        <p:blipFill>
          <a:blip r:embed="rId2"/>
          <a:srcRect/>
          <a:stretch>
            <a:fillRect/>
          </a:stretch>
        </p:blipFill>
        <p:spPr bwMode="auto">
          <a:xfrm rot="20150447">
            <a:off x="5962209" y="1128002"/>
            <a:ext cx="2228850" cy="20574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6248400" y="2667000"/>
            <a:ext cx="2895600" cy="228600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5"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tx1"/>
                </a:solidFill>
                <a:effectLst/>
                <a:uLnTx/>
                <a:uFillTx/>
                <a:latin typeface="Monotype Corsiva" pitchFamily="66" charset="0"/>
                <a:ea typeface="+mj-ea"/>
                <a:cs typeface="+mj-cs"/>
              </a:rPr>
              <a:t>Hrosvitha</a:t>
            </a:r>
            <a:endParaRPr kumimoji="0" lang="en-US" sz="4400" b="0" i="0" u="none" strike="noStrike" kern="1200" cap="none" spc="0" normalizeH="0" baseline="0" noProof="0" dirty="0">
              <a:ln>
                <a:noFill/>
              </a:ln>
              <a:solidFill>
                <a:schemeClr val="tx1"/>
              </a:solidFill>
              <a:effectLst/>
              <a:uLnTx/>
              <a:uFillTx/>
              <a:latin typeface="Monotype Corsiva" pitchFamily="66" charset="0"/>
              <a:ea typeface="+mj-ea"/>
              <a:cs typeface="+mj-cs"/>
            </a:endParaRPr>
          </a:p>
        </p:txBody>
      </p:sp>
      <p:sp>
        <p:nvSpPr>
          <p:cNvPr id="8" name="Content Placeholder 2"/>
          <p:cNvSpPr>
            <a:spLocks noGrp="1"/>
          </p:cNvSpPr>
          <p:nvPr>
            <p:ph idx="1"/>
          </p:nvPr>
        </p:nvSpPr>
        <p:spPr>
          <a:xfrm>
            <a:off x="457200" y="1600200"/>
            <a:ext cx="8229600" cy="4525963"/>
          </a:xfrm>
        </p:spPr>
        <p:txBody>
          <a:bodyPr/>
          <a:lstStyle/>
          <a:p>
            <a:r>
              <a:rPr lang="en-US" sz="2800" dirty="0" smtClean="0">
                <a:latin typeface="Monotype Corsiva" pitchFamily="66" charset="0"/>
              </a:rPr>
              <a:t>Hrosvitha- Was the first female playwright, and she was a Nun from Gandersheim Germany. She wrote in Latin, and is considered by some to be the first person since antiquity to compose drama in the West.</a:t>
            </a:r>
          </a:p>
          <a:p>
            <a:r>
              <a:rPr lang="en-US" sz="2800" i="1" dirty="0" smtClean="0">
                <a:latin typeface="Monotype Corsiva" pitchFamily="66" charset="0"/>
              </a:rPr>
              <a:t>The Panegyric of the Line of Otho;</a:t>
            </a:r>
            <a:r>
              <a:rPr lang="en-US" sz="2800" dirty="0" smtClean="0">
                <a:latin typeface="Monotype Corsiva" pitchFamily="66" charset="0"/>
              </a:rPr>
              <a:t> and six plays intended to wean the scholars of those days from the reading of </a:t>
            </a:r>
            <a:r>
              <a:rPr lang="en-US" sz="2800" u="none" strike="noStrike" dirty="0" smtClean="0">
                <a:latin typeface="Monotype Corsiva" pitchFamily="66" charset="0"/>
              </a:rPr>
              <a:t>Terence</a:t>
            </a:r>
            <a:r>
              <a:rPr lang="en-US" sz="2800" dirty="0" smtClean="0">
                <a:latin typeface="Monotype Corsiva" pitchFamily="66" charset="0"/>
              </a:rPr>
              <a:t>. These dramas, collectively known as </a:t>
            </a:r>
            <a:r>
              <a:rPr lang="en-US" sz="2800" i="1" dirty="0" smtClean="0">
                <a:latin typeface="Monotype Corsiva" pitchFamily="66" charset="0"/>
              </a:rPr>
              <a:t>Comaedia Sacrae VI</a:t>
            </a:r>
            <a:r>
              <a:rPr lang="en-US" sz="2800" dirty="0" smtClean="0">
                <a:latin typeface="Monotype Corsiva" pitchFamily="66" charset="0"/>
              </a:rPr>
              <a:t>, are the most remarkable part of her productions</a:t>
            </a:r>
            <a:endParaRPr lang="en-US" sz="2800" dirty="0">
              <a:latin typeface="Monotype Corsiva" pitchFamily="66"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4724400"/>
            <a:ext cx="1569888" cy="189433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6400" y="425691"/>
            <a:ext cx="1314450" cy="1285875"/>
          </a:xfrm>
          <a:prstGeom prst="rect">
            <a:avLst/>
          </a:prstGeom>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381000"/>
            <a:ext cx="4572000" cy="2825389"/>
          </a:xfrm>
          <a:prstGeom prst="rect">
            <a:avLst/>
          </a:prstGeom>
        </p:spPr>
        <p:txBody>
          <a:bodyPr>
            <a:spAutoFit/>
          </a:bodyPr>
          <a:lstStyle/>
          <a:p>
            <a:pPr marL="342900" lvl="0" indent="-342900">
              <a:spcBef>
                <a:spcPct val="20000"/>
              </a:spcBef>
              <a:buFont typeface="Arial" pitchFamily="34" charset="0"/>
              <a:buChar char="•"/>
            </a:pPr>
            <a:r>
              <a:rPr lang="en-US" sz="3200" b="1" dirty="0" err="1">
                <a:solidFill>
                  <a:prstClr val="black"/>
                </a:solidFill>
              </a:rPr>
              <a:t>Hrotsvitha</a:t>
            </a:r>
            <a:r>
              <a:rPr lang="en-US" sz="3200" b="1" dirty="0">
                <a:solidFill>
                  <a:prstClr val="black"/>
                </a:solidFill>
              </a:rPr>
              <a:t> </a:t>
            </a:r>
          </a:p>
          <a:p>
            <a:pPr marL="742950" lvl="1" indent="-285750">
              <a:spcBef>
                <a:spcPct val="20000"/>
              </a:spcBef>
              <a:buFont typeface="Arial" pitchFamily="34" charset="0"/>
              <a:buChar char="–"/>
            </a:pPr>
            <a:r>
              <a:rPr lang="en-US" sz="2800" dirty="0" smtClean="0">
                <a:solidFill>
                  <a:prstClr val="black"/>
                </a:solidFill>
              </a:rPr>
              <a:t> 10</a:t>
            </a:r>
            <a:r>
              <a:rPr lang="en-US" sz="2800" baseline="30000" dirty="0" smtClean="0">
                <a:solidFill>
                  <a:prstClr val="black"/>
                </a:solidFill>
              </a:rPr>
              <a:t>th</a:t>
            </a:r>
            <a:r>
              <a:rPr lang="en-US" sz="2800" dirty="0" smtClean="0">
                <a:solidFill>
                  <a:prstClr val="black"/>
                </a:solidFill>
              </a:rPr>
              <a:t> century German secular Canoness as well as dramatist and poet who lived and worked in abbey of </a:t>
            </a:r>
            <a:r>
              <a:rPr lang="en-US" sz="2800" dirty="0" err="1" smtClean="0">
                <a:solidFill>
                  <a:prstClr val="black"/>
                </a:solidFill>
              </a:rPr>
              <a:t>Gandersheim</a:t>
            </a:r>
            <a:endParaRPr lang="en-PH" sz="2800" dirty="0">
              <a:solidFill>
                <a:prstClr val="black"/>
              </a:solidFill>
            </a:endParaRPr>
          </a:p>
        </p:txBody>
      </p:sp>
      <p:sp>
        <p:nvSpPr>
          <p:cNvPr id="6" name="Rectangle 5"/>
          <p:cNvSpPr/>
          <p:nvPr/>
        </p:nvSpPr>
        <p:spPr>
          <a:xfrm>
            <a:off x="5410200" y="2057400"/>
            <a:ext cx="3505200" cy="5213735"/>
          </a:xfrm>
          <a:prstGeom prst="rect">
            <a:avLst/>
          </a:prstGeom>
        </p:spPr>
        <p:txBody>
          <a:bodyPr wrap="square">
            <a:spAutoFit/>
          </a:bodyPr>
          <a:lstStyle/>
          <a:p>
            <a:pPr marL="342900" lvl="0" indent="-342900">
              <a:spcBef>
                <a:spcPct val="20000"/>
              </a:spcBef>
              <a:buFont typeface="Wingdings" pitchFamily="2" charset="2"/>
              <a:buChar char="ü"/>
            </a:pPr>
            <a:r>
              <a:rPr lang="en-PH" sz="3200" dirty="0">
                <a:solidFill>
                  <a:prstClr val="black"/>
                </a:solidFill>
              </a:rPr>
              <a:t>several of her plays draw on the so called </a:t>
            </a:r>
            <a:r>
              <a:rPr lang="en-PH" sz="3200" dirty="0" err="1">
                <a:solidFill>
                  <a:prstClr val="black"/>
                </a:solidFill>
              </a:rPr>
              <a:t>apocrypal</a:t>
            </a:r>
            <a:r>
              <a:rPr lang="en-PH" sz="3200" dirty="0">
                <a:solidFill>
                  <a:prstClr val="black"/>
                </a:solidFill>
              </a:rPr>
              <a:t> gospels</a:t>
            </a:r>
          </a:p>
          <a:p>
            <a:pPr lvl="0">
              <a:spcBef>
                <a:spcPct val="20000"/>
              </a:spcBef>
            </a:pPr>
            <a:endParaRPr lang="en-PH" sz="3200" dirty="0">
              <a:solidFill>
                <a:prstClr val="black"/>
              </a:solidFill>
            </a:endParaRPr>
          </a:p>
          <a:p>
            <a:pPr marL="342900" lvl="0" indent="-342900">
              <a:spcBef>
                <a:spcPct val="20000"/>
              </a:spcBef>
              <a:buFont typeface="Wingdings" pitchFamily="2" charset="2"/>
              <a:buChar char="ü"/>
            </a:pPr>
            <a:r>
              <a:rPr lang="en-PH" sz="3200" dirty="0">
                <a:solidFill>
                  <a:prstClr val="black"/>
                </a:solidFill>
              </a:rPr>
              <a:t>Most well-known work  is her version of Terence’s comedies</a:t>
            </a:r>
          </a:p>
        </p:txBody>
      </p:sp>
    </p:spTree>
    <p:extLst>
      <p:ext uri="{BB962C8B-B14F-4D97-AF65-F5344CB8AC3E}">
        <p14:creationId xmlns:p14="http://schemas.microsoft.com/office/powerpoint/2010/main" val="267158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2960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7300" y="1524000"/>
            <a:ext cx="4953000" cy="1981200"/>
          </a:xfrm>
        </p:spPr>
        <p:txBody>
          <a:bodyPr>
            <a:normAutofit/>
          </a:bodyPr>
          <a:lstStyle/>
          <a:p>
            <a:pPr marL="571500" indent="-571500">
              <a:buFont typeface="Arial" pitchFamily="34" charset="0"/>
              <a:buChar char="•"/>
            </a:pPr>
            <a:r>
              <a:rPr lang="en-US" sz="2800" b="1" dirty="0"/>
              <a:t>Saint Hildegard of </a:t>
            </a:r>
            <a:r>
              <a:rPr lang="en-US" sz="2800" b="1" dirty="0" err="1" smtClean="0"/>
              <a:t>Bingen</a:t>
            </a:r>
            <a:r>
              <a:rPr lang="en-US" sz="2800" b="1" dirty="0" smtClean="0"/>
              <a:t/>
            </a:r>
            <a:br>
              <a:rPr lang="en-US" sz="2800" b="1" dirty="0" smtClean="0"/>
            </a:br>
            <a:r>
              <a:rPr lang="en-US" sz="2800" dirty="0" smtClean="0"/>
              <a:t>-</a:t>
            </a:r>
            <a:r>
              <a:rPr lang="en-US" sz="2800" dirty="0"/>
              <a:t> German </a:t>
            </a:r>
            <a:r>
              <a:rPr lang="en-US" sz="2800" dirty="0" smtClean="0"/>
              <a:t>writer and a philosopher</a:t>
            </a:r>
            <a:endParaRPr lang="en-PH" sz="2800" dirty="0"/>
          </a:p>
        </p:txBody>
      </p:sp>
      <p:sp>
        <p:nvSpPr>
          <p:cNvPr id="3" name="Content Placeholder 2"/>
          <p:cNvSpPr>
            <a:spLocks noGrp="1"/>
          </p:cNvSpPr>
          <p:nvPr>
            <p:ph idx="1"/>
          </p:nvPr>
        </p:nvSpPr>
        <p:spPr>
          <a:xfrm>
            <a:off x="457200" y="4800600"/>
            <a:ext cx="8229600" cy="1219200"/>
          </a:xfrm>
        </p:spPr>
        <p:txBody>
          <a:bodyPr/>
          <a:lstStyle/>
          <a:p>
            <a:pPr>
              <a:buFont typeface="Wingdings" pitchFamily="2" charset="2"/>
              <a:buChar char="ü"/>
            </a:pPr>
            <a:r>
              <a:rPr lang="en-PH" dirty="0" smtClean="0"/>
              <a:t>Her famous work  is the </a:t>
            </a:r>
            <a:r>
              <a:rPr lang="en-PH" dirty="0" err="1" smtClean="0"/>
              <a:t>Ordo</a:t>
            </a:r>
            <a:r>
              <a:rPr lang="en-PH" dirty="0" smtClean="0"/>
              <a:t> </a:t>
            </a:r>
            <a:r>
              <a:rPr lang="en-PH" dirty="0" err="1" smtClean="0"/>
              <a:t>Virtutum</a:t>
            </a:r>
            <a:endParaRPr lang="en-PH"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609600"/>
            <a:ext cx="33528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0660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onotype Corsiva" pitchFamily="66" charset="0"/>
              </a:rPr>
              <a:t>John Bale</a:t>
            </a:r>
            <a:endParaRPr lang="en-US" dirty="0">
              <a:latin typeface="Monotype Corsiva" pitchFamily="66" charset="0"/>
            </a:endParaRPr>
          </a:p>
        </p:txBody>
      </p:sp>
      <p:sp>
        <p:nvSpPr>
          <p:cNvPr id="3" name="Content Placeholder 2"/>
          <p:cNvSpPr>
            <a:spLocks noGrp="1"/>
          </p:cNvSpPr>
          <p:nvPr>
            <p:ph idx="1"/>
          </p:nvPr>
        </p:nvSpPr>
        <p:spPr>
          <a:xfrm>
            <a:off x="457200" y="2286000"/>
            <a:ext cx="8229600" cy="4419600"/>
          </a:xfrm>
        </p:spPr>
        <p:txBody>
          <a:bodyPr>
            <a:normAutofit/>
          </a:bodyPr>
          <a:lstStyle/>
          <a:p>
            <a:r>
              <a:rPr lang="en-US" sz="2600" b="1" dirty="0" smtClean="0">
                <a:latin typeface="Monotype Corsiva" pitchFamily="66" charset="0"/>
              </a:rPr>
              <a:t>John Bale</a:t>
            </a:r>
            <a:r>
              <a:rPr lang="en-US" sz="2600" dirty="0" smtClean="0">
                <a:latin typeface="Monotype Corsiva" pitchFamily="66" charset="0"/>
              </a:rPr>
              <a:t> (21 November 1495 – November 1563) was an English churchman, historian and controversialist, and Bishop of Ossory. He wrote the oldest known historical verse drama in English (on the subject of King John)</a:t>
            </a:r>
          </a:p>
          <a:p>
            <a:r>
              <a:rPr lang="en-US" sz="2600" dirty="0" smtClean="0">
                <a:latin typeface="Monotype Corsiva" pitchFamily="66" charset="0"/>
              </a:rPr>
              <a:t>This was a time of religious upheaval in England. The Roman Catholics vs. the Protestants.</a:t>
            </a:r>
          </a:p>
          <a:p>
            <a:r>
              <a:rPr lang="en-US" sz="2400" dirty="0" smtClean="0">
                <a:latin typeface="Monotype Corsiva" pitchFamily="66" charset="0"/>
              </a:rPr>
              <a:t>John Bale denounced the monastic system and its supporters in unrestrained language and coarse imagery. The prayer of </a:t>
            </a:r>
            <a:r>
              <a:rPr lang="en-US" sz="2400" i="1" dirty="0" smtClean="0">
                <a:latin typeface="Monotype Corsiva" pitchFamily="66" charset="0"/>
              </a:rPr>
              <a:t>Infidelitas</a:t>
            </a:r>
            <a:r>
              <a:rPr lang="en-US" sz="2400" dirty="0" smtClean="0">
                <a:latin typeface="Monotype Corsiva" pitchFamily="66" charset="0"/>
              </a:rPr>
              <a:t> which opens the second act of his </a:t>
            </a:r>
            <a:r>
              <a:rPr lang="en-US" sz="2400" i="1" dirty="0" smtClean="0">
                <a:latin typeface="Monotype Corsiva" pitchFamily="66" charset="0"/>
              </a:rPr>
              <a:t>Three Laws</a:t>
            </a:r>
            <a:r>
              <a:rPr lang="en-US" sz="2400" dirty="0" smtClean="0">
                <a:latin typeface="Monotype Corsiva" pitchFamily="66" charset="0"/>
              </a:rPr>
              <a:t> is an example of his profane parody. </a:t>
            </a:r>
            <a:endParaRPr lang="en-US" sz="2400" dirty="0">
              <a:latin typeface="Monotype Corsiva" pitchFamily="66" charset="0"/>
            </a:endParaRPr>
          </a:p>
        </p:txBody>
      </p:sp>
      <p:pic>
        <p:nvPicPr>
          <p:cNvPr id="4" name="Picture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248400" y="0"/>
            <a:ext cx="2095500" cy="2794000"/>
          </a:xfrm>
          <a:prstGeom prst="rect">
            <a:avLst/>
          </a:prstGeom>
        </p:spPr>
      </p:pic>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onotype Corsiva" pitchFamily="66" charset="0"/>
              </a:rPr>
              <a:t>Adam de la Halle</a:t>
            </a:r>
            <a:endParaRPr lang="en-US" dirty="0">
              <a:latin typeface="Monotype Corsiva" pitchFamily="66" charset="0"/>
            </a:endParaRPr>
          </a:p>
        </p:txBody>
      </p:sp>
      <p:sp>
        <p:nvSpPr>
          <p:cNvPr id="3" name="Content Placeholder 2"/>
          <p:cNvSpPr>
            <a:spLocks noGrp="1"/>
          </p:cNvSpPr>
          <p:nvPr>
            <p:ph idx="1"/>
          </p:nvPr>
        </p:nvSpPr>
        <p:spPr>
          <a:xfrm>
            <a:off x="762000" y="1752600"/>
            <a:ext cx="7772400" cy="2893292"/>
          </a:xfrm>
        </p:spPr>
        <p:txBody>
          <a:bodyPr>
            <a:normAutofit lnSpcReduction="10000"/>
          </a:bodyPr>
          <a:lstStyle/>
          <a:p>
            <a:r>
              <a:rPr lang="en-US" sz="2800" dirty="0">
                <a:solidFill>
                  <a:schemeClr val="tx1"/>
                </a:solidFill>
                <a:latin typeface="Monotype Corsiva" pitchFamily="66" charset="0"/>
              </a:rPr>
              <a:t>Born in Arras, France. Died in Naples, Italy. He was a musician and poet in the court of Count d'Artois. He is one of the few medieval musicians to be credited with both monophonic and polyphonic music. Adam de la Halle is one of the earliest authors of French secular theater. His </a:t>
            </a:r>
            <a:r>
              <a:rPr lang="en-US" sz="2800" i="1" dirty="0">
                <a:solidFill>
                  <a:schemeClr val="tx1"/>
                </a:solidFill>
                <a:latin typeface="Monotype Corsiva" pitchFamily="66" charset="0"/>
              </a:rPr>
              <a:t>Le Jeu de Robin et de Marion</a:t>
            </a:r>
            <a:r>
              <a:rPr lang="en-US" sz="2800" dirty="0">
                <a:solidFill>
                  <a:schemeClr val="tx1"/>
                </a:solidFill>
                <a:latin typeface="Monotype Corsiva" pitchFamily="66" charset="0"/>
              </a:rPr>
              <a:t>, (Play of Robin and Marion) in 1285 led to the birth of Opera Comique.</a:t>
            </a:r>
            <a:endParaRPr lang="en-US" sz="2800" dirty="0">
              <a:latin typeface="Monotype Corsiva" pitchFamily="66" charset="0"/>
            </a:endParaRPr>
          </a:p>
        </p:txBody>
      </p:sp>
      <p:sp>
        <p:nvSpPr>
          <p:cNvPr id="4" name="Rectangle 3"/>
          <p:cNvSpPr/>
          <p:nvPr/>
        </p:nvSpPr>
        <p:spPr>
          <a:xfrm>
            <a:off x="1066800" y="5943600"/>
            <a:ext cx="4572000" cy="276999"/>
          </a:xfrm>
          <a:prstGeom prst="rect">
            <a:avLst/>
          </a:prstGeom>
        </p:spPr>
        <p:txBody>
          <a:bodyPr>
            <a:spAutoFit/>
          </a:bodyPr>
          <a:lstStyle/>
          <a:p>
            <a:r>
              <a:rPr lang="en-US" sz="1200" dirty="0"/>
              <a:t>http://www.robinhoodlegend.com/play-robin-marion/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66027"/>
            <a:ext cx="1447800" cy="175490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16474" y="4571999"/>
            <a:ext cx="2684620" cy="1510099"/>
          </a:xfrm>
          <a:prstGeom prst="rect">
            <a:avLst/>
          </a:prstGeom>
        </p:spPr>
      </p:pic>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354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a:t>Adam de la </a:t>
            </a:r>
            <a:r>
              <a:rPr lang="en-US" sz="3200" b="1" dirty="0" smtClean="0"/>
              <a:t>Halle - </a:t>
            </a:r>
            <a:r>
              <a:rPr lang="en-US" sz="3200" dirty="0" smtClean="0"/>
              <a:t>French </a:t>
            </a:r>
            <a:r>
              <a:rPr lang="en-US" sz="3200" dirty="0"/>
              <a:t>born poet and musician </a:t>
            </a:r>
            <a:endParaRPr lang="en-PH" sz="3200" dirty="0"/>
          </a:p>
        </p:txBody>
      </p:sp>
      <p:sp>
        <p:nvSpPr>
          <p:cNvPr id="3" name="Content Placeholder 2"/>
          <p:cNvSpPr>
            <a:spLocks noGrp="1"/>
          </p:cNvSpPr>
          <p:nvPr>
            <p:ph idx="1"/>
          </p:nvPr>
        </p:nvSpPr>
        <p:spPr>
          <a:xfrm>
            <a:off x="4800600" y="3154172"/>
            <a:ext cx="3810000" cy="1295400"/>
          </a:xfrm>
        </p:spPr>
        <p:txBody>
          <a:bodyPr>
            <a:normAutofit/>
          </a:bodyPr>
          <a:lstStyle/>
          <a:p>
            <a:pPr>
              <a:buFont typeface="Wingdings" pitchFamily="2" charset="2"/>
              <a:buChar char="ü"/>
            </a:pPr>
            <a:r>
              <a:rPr lang="en-US" sz="2800" dirty="0"/>
              <a:t>He wrote JEU de ROBIN et MARION</a:t>
            </a:r>
            <a:endParaRPr lang="en-PH" sz="2800"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167" y="1600200"/>
            <a:ext cx="3962400" cy="455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0570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236</TotalTime>
  <Words>360</Words>
  <Application>Microsoft Office PowerPoint</Application>
  <PresentationFormat>On-screen Show (4:3)</PresentationFormat>
  <Paragraphs>35</Paragraphs>
  <Slides>12</Slides>
  <Notes>0</Notes>
  <HiddenSlides>0</HiddenSlides>
  <MMClips>0</MMClips>
  <ScaleCrop>false</ScaleCrop>
  <HeadingPairs>
    <vt:vector size="4" baseType="variant">
      <vt:variant>
        <vt:lpstr>Theme</vt:lpstr>
      </vt:variant>
      <vt:variant>
        <vt:i4>3</vt:i4>
      </vt:variant>
      <vt:variant>
        <vt:lpstr>Slide Titles</vt:lpstr>
      </vt:variant>
      <vt:variant>
        <vt:i4>12</vt:i4>
      </vt:variant>
    </vt:vector>
  </HeadingPairs>
  <TitlesOfParts>
    <vt:vector size="15" baseType="lpstr">
      <vt:lpstr>Office Theme</vt:lpstr>
      <vt:lpstr>Paper</vt:lpstr>
      <vt:lpstr>Trek</vt:lpstr>
      <vt:lpstr>Author and Works</vt:lpstr>
      <vt:lpstr>PowerPoint Presentation</vt:lpstr>
      <vt:lpstr>PowerPoint Presentation</vt:lpstr>
      <vt:lpstr>PowerPoint Presentation</vt:lpstr>
      <vt:lpstr>Saint Hildegard of Bingen - German writer and a philosopher</vt:lpstr>
      <vt:lpstr>John Bale</vt:lpstr>
      <vt:lpstr>Adam de la Halle</vt:lpstr>
      <vt:lpstr>PowerPoint Presentation</vt:lpstr>
      <vt:lpstr>Adam de la Halle - French born poet and musician </vt:lpstr>
      <vt:lpstr>References </vt:lpstr>
      <vt:lpstr>Thank you</vt:lpstr>
      <vt:lpstr>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Drama</dc:title>
  <dc:creator>COMPAQ</dc:creator>
  <cp:lastModifiedBy>Lorettem</cp:lastModifiedBy>
  <cp:revision>11</cp:revision>
  <dcterms:created xsi:type="dcterms:W3CDTF">2013-03-13T22:48:27Z</dcterms:created>
  <dcterms:modified xsi:type="dcterms:W3CDTF">2014-10-20T17:45:43Z</dcterms:modified>
</cp:coreProperties>
</file>